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2" r:id="rId5"/>
    <p:sldId id="260" r:id="rId6"/>
    <p:sldId id="261" r:id="rId7"/>
    <p:sldId id="257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44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8EE803-86D2-F586-EC3E-24482A2F9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68A21B-05C4-8C94-C518-A159E8D9E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914FDD-520B-32FC-DD3E-D7FAB12F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A1A651-5CD9-1C31-58A5-BBBF8FFA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6322BD-2CCD-361B-BD33-DE51018B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890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E2610-737F-B73E-07C6-479C737D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5ADB70-30DD-EDBC-746F-1A384EF2D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57A644-2280-19FB-30AE-04D29F4A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F14936-0D5D-2086-63D3-F27E9AC9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17EA97-6C24-9CE4-4F10-17944336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65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F717AFD-8E93-8A9A-FA93-897413D57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93CC74-FB5C-E7E6-5B27-024509F1B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C170D-AFE2-7933-B397-CB2DA1873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F5193D-1834-BFC5-7D78-9D8223F4F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85E17E-6A6B-352F-955A-C9D2F0FB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3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87D2D-BB92-1556-51C9-D86E61ACD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9268D3-09A7-F73A-E64F-7AF2C9313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B0BA3E-5109-5064-F426-566264B58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E5BCF9-D910-EACA-6F55-093C19D6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2D0FD7-6667-CF9D-D71F-94BA37E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66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E888B-A092-AA6F-AD11-67899BBB4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051B96-E444-630F-79E0-11156F83B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55300D-6D9C-FAE3-005C-7C51CFE6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2B4726-D81A-D2C8-3E10-FC277C7CE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F639F6-1FDD-B9D1-CC58-48B17204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88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8FCFD2-2DE3-E95D-671B-9224A85C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9092B-BCE2-DEDC-74C8-9CA8A50BF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A0DB210-6065-75D6-D609-FFD92F3C2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D2A43A-69FD-EFC4-FD2C-A7C2693C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B0D33A-41A5-46E4-28EB-557279DF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D27A12-D39F-EDC7-6128-CE32DE0D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7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535B4-E8AE-ABA9-FE7F-9352B61D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CCAF0B-1DD8-D663-E81B-2417AC35E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6FB232-9E88-1299-089F-F84C0A501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79DA81F-A41F-211E-45FA-57A59093D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82A8D43-1E82-CDE0-F047-BDFE3443A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549268A-01F9-3D06-A0EF-441C02FC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C6CAE80-CC40-06B3-0544-CF057C57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1E0735-F346-AE30-FD55-AF0982AF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72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7ED759-2DCB-E5CB-4C44-D636E4CB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957971-2943-BF7B-73BA-01322ECB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3A683A-0BA7-7D35-2D4B-D0F7CDB6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98D6AD-C12E-311A-989F-2EF03269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23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41DDD6F-4D63-EF66-0ECA-33EC150F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CF33A6-D08D-B941-1A2B-D11DE2834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68805B-3CA2-F091-9480-24F476D5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81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A36C0-CAB5-200D-C600-03677DED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8F0F17-D8F4-FCC3-0BAC-7C46FAD0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AD2C16-9E34-E01D-412D-AE459F8EB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0BD41A-9729-1283-FC8E-E85355BF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1EE85E-E749-92AC-8BDA-12227EFB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606056-1681-FD6F-660E-A4380B79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69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B05AB-3C0F-5CA4-0A1B-B4C784A4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5DDE3D6-DEA9-B0D7-E70A-46C9FB814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D2047F-7E38-C34C-6763-2C63F6086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308DCB-9E97-9217-0E9D-F73A2400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DB8CDD-1CA9-8847-5F55-38ECC59F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783AA3-310F-78D7-7B19-70311CE6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72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46A5100-3048-7006-E89D-108B8A8E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F3124E-3628-73A9-D456-802BF91D0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DC7BE9-6DE4-C5D9-54CA-3A142D28E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1B9C3-FDFF-489C-B1FF-FC5ABC80E145}" type="datetimeFigureOut">
              <a:rPr lang="it-IT" smtClean="0"/>
              <a:t>04/03/2024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375A4E-AFDE-57C4-BB97-52FC6B75D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A39CF3-5CD6-CEED-73DC-530868E04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5D01F-01DE-4D6B-A9E7-335C7520F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36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giord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9D4767-6835-8360-8F0A-D9B8D9D7F17F}"/>
              </a:ext>
            </a:extLst>
          </p:cNvPr>
          <p:cNvSpPr/>
          <p:nvPr/>
        </p:nvSpPr>
        <p:spPr>
          <a:xfrm>
            <a:off x="3297382" y="344206"/>
            <a:ext cx="50727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CHI SONO???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2CF19E0-6956-ADED-CC6C-E9297FFC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7" y="1880755"/>
            <a:ext cx="2043456" cy="3096490"/>
          </a:xfrm>
          <a:prstGeom prst="rect">
            <a:avLst/>
          </a:prstGeom>
        </p:spPr>
      </p:pic>
      <p:sp>
        <p:nvSpPr>
          <p:cNvPr id="9" name="CasellaDiTesto 5">
            <a:extLst>
              <a:ext uri="{FF2B5EF4-FFF2-40B4-BE49-F238E27FC236}">
                <a16:creationId xmlns:a16="http://schemas.microsoft.com/office/drawing/2014/main" id="{65045A55-FD4D-B373-EA49-B160B43C2821}"/>
              </a:ext>
            </a:extLst>
          </p:cNvPr>
          <p:cNvSpPr txBox="1"/>
          <p:nvPr/>
        </p:nvSpPr>
        <p:spPr>
          <a:xfrm>
            <a:off x="351137" y="733403"/>
            <a:ext cx="3140207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Sistemista informatico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7D4F58-6C25-5B63-6FB9-EB4E4C45C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936" y="3514987"/>
            <a:ext cx="2868207" cy="24506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B721B50-448D-062D-EDD0-5EC0ED8F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594" y="3462221"/>
            <a:ext cx="2997960" cy="25561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CasellaDiTesto 6">
            <a:extLst>
              <a:ext uri="{FF2B5EF4-FFF2-40B4-BE49-F238E27FC236}">
                <a16:creationId xmlns:a16="http://schemas.microsoft.com/office/drawing/2014/main" id="{E825B404-C3D9-016A-DDEB-195DEB235BEE}"/>
              </a:ext>
            </a:extLst>
          </p:cNvPr>
          <p:cNvSpPr txBox="1"/>
          <p:nvPr/>
        </p:nvSpPr>
        <p:spPr>
          <a:xfrm>
            <a:off x="1621240" y="1393804"/>
            <a:ext cx="506516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Amante di GNU/Linux (ormai dal lontano 2002)</a:t>
            </a: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8DC7B6C3-DC4F-845B-D26A-712A831E0AB3}"/>
              </a:ext>
            </a:extLst>
          </p:cNvPr>
          <p:cNvSpPr txBox="1"/>
          <p:nvPr/>
        </p:nvSpPr>
        <p:spPr>
          <a:xfrm>
            <a:off x="2366825" y="1700777"/>
            <a:ext cx="717304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Divulgatore della cultura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OpenSource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(in tutti gli ambiti) 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--&gt;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1+1&gt;&gt;2</a:t>
            </a:r>
          </a:p>
        </p:txBody>
      </p:sp>
      <p:sp>
        <p:nvSpPr>
          <p:cNvPr id="15" name="CasellaDiTesto 8">
            <a:extLst>
              <a:ext uri="{FF2B5EF4-FFF2-40B4-BE49-F238E27FC236}">
                <a16:creationId xmlns:a16="http://schemas.microsoft.com/office/drawing/2014/main" id="{460821A8-DF01-2E60-89FA-3E8E8F4CECD2}"/>
              </a:ext>
            </a:extLst>
          </p:cNvPr>
          <p:cNvSpPr txBox="1"/>
          <p:nvPr/>
        </p:nvSpPr>
        <p:spPr>
          <a:xfrm>
            <a:off x="3229507" y="2175113"/>
            <a:ext cx="543502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Inguaribile ottimista:</a:t>
            </a:r>
          </a:p>
        </p:txBody>
      </p:sp>
      <p:sp>
        <p:nvSpPr>
          <p:cNvPr id="16" name="CasellaDiTesto 9">
            <a:extLst>
              <a:ext uri="{FF2B5EF4-FFF2-40B4-BE49-F238E27FC236}">
                <a16:creationId xmlns:a16="http://schemas.microsoft.com/office/drawing/2014/main" id="{E9D94533-CD61-1BEF-09AA-84F9876C4AD2}"/>
              </a:ext>
            </a:extLst>
          </p:cNvPr>
          <p:cNvSpPr txBox="1"/>
          <p:nvPr/>
        </p:nvSpPr>
        <p:spPr>
          <a:xfrm>
            <a:off x="3229507" y="2455020"/>
            <a:ext cx="572270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Chi vede il bicchiere mezzo vuoto, lo </a:t>
            </a:r>
            <a:r>
              <a:rPr lang="it-IT" sz="1400" b="1" i="0" u="none" strike="noStrike" kern="1200" cap="none" spc="0" baseline="0" dirty="0" err="1">
                <a:solidFill>
                  <a:srgbClr val="FF0000"/>
                </a:solidFill>
                <a:uFillTx/>
                <a:latin typeface="Calibri"/>
              </a:rPr>
              <a:t>riempa</a:t>
            </a:r>
            <a:r>
              <a:rPr lang="it-IT" sz="14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e non rompa i coglioni (cit.)</a:t>
            </a:r>
          </a:p>
        </p:txBody>
      </p:sp>
      <p:sp>
        <p:nvSpPr>
          <p:cNvPr id="17" name="CasellaDiTesto 10">
            <a:extLst>
              <a:ext uri="{FF2B5EF4-FFF2-40B4-BE49-F238E27FC236}">
                <a16:creationId xmlns:a16="http://schemas.microsoft.com/office/drawing/2014/main" id="{67C5A052-6DF4-AD51-394A-D65222348284}"/>
              </a:ext>
            </a:extLst>
          </p:cNvPr>
          <p:cNvSpPr txBox="1"/>
          <p:nvPr/>
        </p:nvSpPr>
        <p:spPr>
          <a:xfrm>
            <a:off x="2613064" y="2762797"/>
            <a:ext cx="614394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Drogato di tecnologia </a:t>
            </a:r>
            <a:r>
              <a:rPr lang="it-IT" sz="1800" b="1" i="0" u="none" strike="sngStrike" kern="1200" cap="none" spc="0" baseline="0" dirty="0">
                <a:solidFill>
                  <a:srgbClr val="00B0F0"/>
                </a:solidFill>
                <a:uFillTx/>
                <a:latin typeface="Calibri"/>
              </a:rPr>
              <a:t>NO APPLE</a:t>
            </a:r>
          </a:p>
        </p:txBody>
      </p:sp>
      <p:sp>
        <p:nvSpPr>
          <p:cNvPr id="18" name="CasellaDiTesto 11">
            <a:extLst>
              <a:ext uri="{FF2B5EF4-FFF2-40B4-BE49-F238E27FC236}">
                <a16:creationId xmlns:a16="http://schemas.microsoft.com/office/drawing/2014/main" id="{6FAD89B9-9425-A8D6-7DEF-37FEAD6D04A9}"/>
              </a:ext>
            </a:extLst>
          </p:cNvPr>
          <p:cNvSpPr txBox="1"/>
          <p:nvPr/>
        </p:nvSpPr>
        <p:spPr>
          <a:xfrm>
            <a:off x="2931559" y="3072075"/>
            <a:ext cx="512680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7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Padre/Marito/Figlio/Fratello/Genero/Cognato/Amico e  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 tempo perso Maker</a:t>
            </a:r>
          </a:p>
        </p:txBody>
      </p:sp>
      <p:sp>
        <p:nvSpPr>
          <p:cNvPr id="19" name="CasellaDiTesto 13">
            <a:extLst>
              <a:ext uri="{FF2B5EF4-FFF2-40B4-BE49-F238E27FC236}">
                <a16:creationId xmlns:a16="http://schemas.microsoft.com/office/drawing/2014/main" id="{2CC42BEE-4049-990D-79AA-F0C316836A24}"/>
              </a:ext>
            </a:extLst>
          </p:cNvPr>
          <p:cNvSpPr txBox="1"/>
          <p:nvPr/>
        </p:nvSpPr>
        <p:spPr>
          <a:xfrm>
            <a:off x="2404035" y="1984186"/>
            <a:ext cx="6141723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50" b="1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Perché re-inventare la ruota… ottimizziamone il movimento con dei cuscinetti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CasellaDiTesto 5">
            <a:extLst>
              <a:ext uri="{FF2B5EF4-FFF2-40B4-BE49-F238E27FC236}">
                <a16:creationId xmlns:a16="http://schemas.microsoft.com/office/drawing/2014/main" id="{49F02CA2-717C-34AC-9943-5CD6FA383F15}"/>
              </a:ext>
            </a:extLst>
          </p:cNvPr>
          <p:cNvSpPr txBox="1"/>
          <p:nvPr/>
        </p:nvSpPr>
        <p:spPr>
          <a:xfrm>
            <a:off x="9169434" y="344206"/>
            <a:ext cx="223747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dirty="0">
                <a:solidFill>
                  <a:srgbClr val="FF0000"/>
                </a:solidFill>
                <a:latin typeface="Calibri"/>
              </a:rPr>
              <a:t>Facilitatore LSP</a:t>
            </a:r>
            <a:endParaRPr lang="it-IT" sz="24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6A70BD6-E474-05A7-DDBB-7F565AA27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98" y="2720945"/>
            <a:ext cx="543645" cy="453038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D4C8CABE-05B1-3AE7-C964-F95A0A07A39E}"/>
              </a:ext>
            </a:extLst>
          </p:cNvPr>
          <p:cNvSpPr/>
          <p:nvPr/>
        </p:nvSpPr>
        <p:spPr>
          <a:xfrm>
            <a:off x="0" y="4845507"/>
            <a:ext cx="2756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Giordy</a:t>
            </a:r>
            <a:r>
              <a:rPr lang="it-IT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it-IT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Pigio</a:t>
            </a:r>
          </a:p>
        </p:txBody>
      </p:sp>
    </p:spTree>
    <p:extLst>
      <p:ext uri="{BB962C8B-B14F-4D97-AF65-F5344CB8AC3E}">
        <p14:creationId xmlns:p14="http://schemas.microsoft.com/office/powerpoint/2010/main" val="16357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9F24FD9-55C8-1DF7-0E94-63A2E0E38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72" y="1229015"/>
            <a:ext cx="8700655" cy="498907"/>
          </a:xfrm>
        </p:spPr>
        <p:txBody>
          <a:bodyPr>
            <a:normAutofit/>
          </a:bodyPr>
          <a:lstStyle/>
          <a:p>
            <a:r>
              <a:rPr lang="it-IT" dirty="0"/>
              <a:t>Il pc del conoscente è sempre prioritario rispetto a quello di casa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86AD369-C543-E2CE-4578-EFCDDC99A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90036"/>
          </a:xfrm>
        </p:spPr>
        <p:txBody>
          <a:bodyPr>
            <a:normAutofit/>
          </a:bodyPr>
          <a:lstStyle/>
          <a:p>
            <a:r>
              <a:rPr lang="it-IT" b="1" dirty="0"/>
              <a:t>Puoi essere un sistemista se…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9BF533-7A49-E10D-6413-37ED79BFA040}"/>
              </a:ext>
            </a:extLst>
          </p:cNvPr>
          <p:cNvSpPr txBox="1"/>
          <p:nvPr/>
        </p:nvSpPr>
        <p:spPr>
          <a:xfrm>
            <a:off x="452582" y="1736436"/>
            <a:ext cx="8615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Con gli amici te le vai a cercare… (ah, ma si, quello 2 click e si fa…)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DC4E91-25E3-7E89-AA60-637421666E4B}"/>
              </a:ext>
            </a:extLst>
          </p:cNvPr>
          <p:cNvSpPr txBox="1"/>
          <p:nvPr/>
        </p:nvSpPr>
        <p:spPr>
          <a:xfrm>
            <a:off x="452582" y="2281509"/>
            <a:ext cx="9097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Se una cosa costa 1€, ma tu sai di riuscire a realizzartela da autodidatta, tu persisti (anche se ti costa 20 ore di lavoro e 10€ di materiale)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CD48FE0-6813-23C5-2604-6DAAECEEC6D5}"/>
              </a:ext>
            </a:extLst>
          </p:cNvPr>
          <p:cNvSpPr/>
          <p:nvPr/>
        </p:nvSpPr>
        <p:spPr>
          <a:xfrm>
            <a:off x="-139850" y="3703814"/>
            <a:ext cx="88147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SEI UN CASO SOCIALE</a:t>
            </a:r>
            <a:endParaRPr lang="it-IT" sz="72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88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766F4-A9DD-69DB-0FC3-06F19D15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278" y="204362"/>
            <a:ext cx="4508350" cy="1325563"/>
          </a:xfrm>
        </p:spPr>
        <p:txBody>
          <a:bodyPr>
            <a:normAutofit/>
          </a:bodyPr>
          <a:lstStyle/>
          <a:p>
            <a:r>
              <a:rPr lang="it-IT" sz="5400" b="1" dirty="0"/>
              <a:t>Imparerai…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1180DC-DC21-5953-A19C-11084372C737}"/>
              </a:ext>
            </a:extLst>
          </p:cNvPr>
          <p:cNvSpPr txBox="1"/>
          <p:nvPr/>
        </p:nvSpPr>
        <p:spPr>
          <a:xfrm>
            <a:off x="699243" y="2000173"/>
            <a:ext cx="60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collaborare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BB45D3-37C9-3503-DB78-2F782EF6A500}"/>
              </a:ext>
            </a:extLst>
          </p:cNvPr>
          <p:cNvSpPr txBox="1"/>
          <p:nvPr/>
        </p:nvSpPr>
        <p:spPr>
          <a:xfrm>
            <a:off x="699243" y="1532786"/>
            <a:ext cx="60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condividere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70F9EC-CA71-C827-6992-C19C69F1B944}"/>
              </a:ext>
            </a:extLst>
          </p:cNvPr>
          <p:cNvSpPr txBox="1"/>
          <p:nvPr/>
        </p:nvSpPr>
        <p:spPr>
          <a:xfrm>
            <a:off x="699242" y="2970883"/>
            <a:ext cx="60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impostare e pretendere l’utilizzo di standard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75CBAC-07D2-80FA-162D-049B422E18F6}"/>
              </a:ext>
            </a:extLst>
          </p:cNvPr>
          <p:cNvSpPr txBox="1"/>
          <p:nvPr/>
        </p:nvSpPr>
        <p:spPr>
          <a:xfrm>
            <a:off x="699242" y="2457908"/>
            <a:ext cx="60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seguire gli standard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0AEF59F-D891-306D-AFAE-247322360851}"/>
              </a:ext>
            </a:extLst>
          </p:cNvPr>
          <p:cNvSpPr txBox="1"/>
          <p:nvPr/>
        </p:nvSpPr>
        <p:spPr>
          <a:xfrm>
            <a:off x="699244" y="3429000"/>
            <a:ext cx="60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risolvere problemi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3E0EE0-2D78-37DE-06BA-7E64F20CB387}"/>
              </a:ext>
            </a:extLst>
          </p:cNvPr>
          <p:cNvSpPr txBox="1"/>
          <p:nvPr/>
        </p:nvSpPr>
        <p:spPr>
          <a:xfrm>
            <a:off x="699244" y="3886352"/>
            <a:ext cx="60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pensare fuori dagli schemi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21B4152-773B-7000-45CA-C86D43B8976C}"/>
              </a:ext>
            </a:extLst>
          </p:cNvPr>
          <p:cNvSpPr txBox="1">
            <a:spLocks/>
          </p:cNvSpPr>
          <p:nvPr/>
        </p:nvSpPr>
        <p:spPr>
          <a:xfrm>
            <a:off x="-96821" y="4344469"/>
            <a:ext cx="12414324" cy="137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B0F0"/>
                </a:solidFill>
                <a:latin typeface="Ubuntu Condensed" panose="020F0502020204030204" pitchFamily="34" charset="0"/>
              </a:rPr>
              <a:t>I computer sanno contare solo da 0 ad 1, il resto è professionalità</a:t>
            </a:r>
            <a:endParaRPr lang="it-IT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FFFAE2-53FB-4888-CDEC-FC4D22645253}"/>
              </a:ext>
            </a:extLst>
          </p:cNvPr>
          <p:cNvSpPr txBox="1"/>
          <p:nvPr/>
        </p:nvSpPr>
        <p:spPr>
          <a:xfrm>
            <a:off x="720763" y="0"/>
            <a:ext cx="99723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b="1" dirty="0"/>
              <a:t>LA REGOLA E’ SOLO UNA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FD36AB-4F1E-ABE5-F0E0-17926F3CC670}"/>
              </a:ext>
            </a:extLst>
          </p:cNvPr>
          <p:cNvSpPr txBox="1"/>
          <p:nvPr/>
        </p:nvSpPr>
        <p:spPr>
          <a:xfrm>
            <a:off x="0" y="1688950"/>
            <a:ext cx="9004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Non hai veramente capito qualcosa</a:t>
            </a:r>
            <a:endParaRPr lang="it-IT" sz="40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it-IT" sz="40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fino a quando non sei in grado di spiegarlo a tua nonna</a:t>
            </a:r>
            <a:endParaRPr lang="it-IT" sz="40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2306E8-61CE-181D-0CAC-580281A2D76C}"/>
              </a:ext>
            </a:extLst>
          </p:cNvPr>
          <p:cNvSpPr txBox="1"/>
          <p:nvPr/>
        </p:nvSpPr>
        <p:spPr>
          <a:xfrm>
            <a:off x="107577" y="4461164"/>
            <a:ext cx="8638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Quindi sei autorizzato ad interrompere </a:t>
            </a:r>
            <a:r>
              <a:rPr lang="it-IT" sz="2000" b="1" u="sng" dirty="0"/>
              <a:t>e fare domande pertinenti </a:t>
            </a:r>
            <a:r>
              <a:rPr lang="it-IT" sz="2000" b="1" dirty="0"/>
              <a:t>fino a quando non hai capito (se non sono pertinenti te lo dico, ma non tenerti il dubbio)</a:t>
            </a:r>
          </a:p>
        </p:txBody>
      </p:sp>
    </p:spTree>
    <p:extLst>
      <p:ext uri="{BB962C8B-B14F-4D97-AF65-F5344CB8AC3E}">
        <p14:creationId xmlns:p14="http://schemas.microsoft.com/office/powerpoint/2010/main" val="8684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0FF7A6-1C5B-E546-F06B-C465B6D9D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873" y="-87884"/>
            <a:ext cx="6026972" cy="1325563"/>
          </a:xfrm>
        </p:spPr>
        <p:txBody>
          <a:bodyPr/>
          <a:lstStyle/>
          <a:p>
            <a:r>
              <a:rPr lang="it-IT" b="1" dirty="0"/>
              <a:t>Unica premesse del corso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F055CC-0C79-39BC-0440-CD697F7324C9}"/>
              </a:ext>
            </a:extLst>
          </p:cNvPr>
          <p:cNvSpPr txBox="1"/>
          <p:nvPr/>
        </p:nvSpPr>
        <p:spPr>
          <a:xfrm>
            <a:off x="2860859" y="800963"/>
            <a:ext cx="5279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questo è un GNU/corso</a:t>
            </a: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2FEBA095-CA3E-EFD5-9D2E-1984CB38D331}"/>
              </a:ext>
            </a:extLst>
          </p:cNvPr>
          <p:cNvSpPr txBox="1"/>
          <p:nvPr/>
        </p:nvSpPr>
        <p:spPr>
          <a:xfrm>
            <a:off x="207769" y="1793907"/>
            <a:ext cx="6299996" cy="5032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Ma cos'è il mondo GNU?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5D28BDF9-5EB9-7361-C7D2-8FA3C77AC1CF}"/>
              </a:ext>
            </a:extLst>
          </p:cNvPr>
          <p:cNvSpPr txBox="1"/>
          <p:nvPr/>
        </p:nvSpPr>
        <p:spPr>
          <a:xfrm>
            <a:off x="207769" y="2333906"/>
            <a:ext cx="5939997" cy="3556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E' la filosofia del Free Software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96DF9DCB-1761-B9C8-C8D1-125FF65B3A80}"/>
              </a:ext>
            </a:extLst>
          </p:cNvPr>
          <p:cNvSpPr txBox="1"/>
          <p:nvPr/>
        </p:nvSpPr>
        <p:spPr>
          <a:xfrm>
            <a:off x="207769" y="2693905"/>
            <a:ext cx="6759592" cy="3714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Ideata ed esposta per la prima volta da Stallman nel ‘84</a:t>
            </a:r>
          </a:p>
        </p:txBody>
      </p:sp>
      <p:sp>
        <p:nvSpPr>
          <p:cNvPr id="10" name="CasellaDiTesto 8">
            <a:extLst>
              <a:ext uri="{FF2B5EF4-FFF2-40B4-BE49-F238E27FC236}">
                <a16:creationId xmlns:a16="http://schemas.microsoft.com/office/drawing/2014/main" id="{F7250C60-826B-6452-F410-2538AF9AB51D}"/>
              </a:ext>
            </a:extLst>
          </p:cNvPr>
          <p:cNvSpPr txBox="1"/>
          <p:nvPr/>
        </p:nvSpPr>
        <p:spPr>
          <a:xfrm>
            <a:off x="207769" y="3053905"/>
            <a:ext cx="6299996" cy="6519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Secondo la Free Software Foundation, un progetto GNU deve avere 4 libertà fondamentali:</a:t>
            </a: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id="{E24267F2-846F-C613-9D04-22CD63A3DA61}"/>
              </a:ext>
            </a:extLst>
          </p:cNvPr>
          <p:cNvSpPr txBox="1"/>
          <p:nvPr/>
        </p:nvSpPr>
        <p:spPr>
          <a:xfrm>
            <a:off x="747768" y="3654748"/>
            <a:ext cx="5399998" cy="3090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L0: essere utilizzato a tuo piacimento;</a:t>
            </a:r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C531B028-69B3-7D85-6850-3E1F34CB1A0B}"/>
              </a:ext>
            </a:extLst>
          </p:cNvPr>
          <p:cNvSpPr txBox="1"/>
          <p:nvPr/>
        </p:nvSpPr>
        <p:spPr>
          <a:xfrm>
            <a:off x="747768" y="3946451"/>
            <a:ext cx="4320000" cy="3090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L1: studiare il codice sorgente;</a:t>
            </a:r>
          </a:p>
        </p:txBody>
      </p:sp>
      <p:sp>
        <p:nvSpPr>
          <p:cNvPr id="13" name="CasellaDiTesto 11">
            <a:extLst>
              <a:ext uri="{FF2B5EF4-FFF2-40B4-BE49-F238E27FC236}">
                <a16:creationId xmlns:a16="http://schemas.microsoft.com/office/drawing/2014/main" id="{92769102-C9C4-C037-3073-4DF2C3D40C6E}"/>
              </a:ext>
            </a:extLst>
          </p:cNvPr>
          <p:cNvSpPr txBox="1"/>
          <p:nvPr/>
        </p:nvSpPr>
        <p:spPr>
          <a:xfrm>
            <a:off x="747768" y="4248515"/>
            <a:ext cx="4320000" cy="2991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L2: distribuire copie per gli altri;</a:t>
            </a:r>
          </a:p>
        </p:txBody>
      </p:sp>
      <p:sp>
        <p:nvSpPr>
          <p:cNvPr id="14" name="CasellaDiTesto 12">
            <a:extLst>
              <a:ext uri="{FF2B5EF4-FFF2-40B4-BE49-F238E27FC236}">
                <a16:creationId xmlns:a16="http://schemas.microsoft.com/office/drawing/2014/main" id="{D457B6DF-12ED-9B9E-4C43-0E6B16F3B13A}"/>
              </a:ext>
            </a:extLst>
          </p:cNvPr>
          <p:cNvSpPr txBox="1"/>
          <p:nvPr/>
        </p:nvSpPr>
        <p:spPr>
          <a:xfrm>
            <a:off x="747768" y="4550578"/>
            <a:ext cx="5399998" cy="2991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L3: pubblicare la propria versione modificata;</a:t>
            </a:r>
          </a:p>
        </p:txBody>
      </p:sp>
      <p:pic>
        <p:nvPicPr>
          <p:cNvPr id="15" name="Immagine 14" descr="Immagine che contiene parete, persona, uomo, interni&#10;&#10;Descrizione generata automaticamente">
            <a:extLst>
              <a:ext uri="{FF2B5EF4-FFF2-40B4-BE49-F238E27FC236}">
                <a16:creationId xmlns:a16="http://schemas.microsoft.com/office/drawing/2014/main" id="{B6BD29EF-FA30-717F-119A-A0E42449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424" y="1106681"/>
            <a:ext cx="2972808" cy="446449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875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20D22F47-B060-FD4B-8AD9-4390F6CBE2CE}"/>
              </a:ext>
            </a:extLst>
          </p:cNvPr>
          <p:cNvSpPr txBox="1"/>
          <p:nvPr/>
        </p:nvSpPr>
        <p:spPr>
          <a:xfrm>
            <a:off x="2668123" y="143755"/>
            <a:ext cx="7380003" cy="6818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0" u="none" strike="noStrike" kern="1200" cap="none" spc="0" baseline="0" dirty="0">
                <a:solidFill>
                  <a:srgbClr val="FF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ATTENZIONE!!!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1DE588D6-1CDD-9E13-2D3E-CF1071C79BAD}"/>
              </a:ext>
            </a:extLst>
          </p:cNvPr>
          <p:cNvSpPr txBox="1"/>
          <p:nvPr/>
        </p:nvSpPr>
        <p:spPr>
          <a:xfrm>
            <a:off x="348111" y="1403752"/>
            <a:ext cx="9000000" cy="1213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1" i="0" u="sng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Free non significa GRATIS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1" i="0" u="sng" strike="noStrike" kern="1200" cap="none" spc="0" baseline="0" dirty="0">
                <a:solidFill>
                  <a:srgbClr val="000000"/>
                </a:solidFill>
                <a:uFillTx/>
                <a:latin typeface="DejaVu Sans" pitchFamily="18"/>
                <a:ea typeface="DejaVu Sans" pitchFamily="2"/>
                <a:cs typeface="DejaVu Sans" pitchFamily="2"/>
              </a:rPr>
              <a:t>ma</a:t>
            </a:r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544855B9-0048-35F6-20A8-39E9ECDEB0CF}"/>
              </a:ext>
            </a:extLst>
          </p:cNvPr>
          <p:cNvSpPr txBox="1"/>
          <p:nvPr/>
        </p:nvSpPr>
        <p:spPr>
          <a:xfrm>
            <a:off x="1833643" y="2799653"/>
            <a:ext cx="5399998" cy="11194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600" b="1" i="0" u="none" strike="noStrike" kern="1200" cap="none" spc="0" baseline="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DejaVu Sans" pitchFamily="18"/>
                <a:ea typeface="DejaVu Sans" pitchFamily="2"/>
                <a:cs typeface="DejaVu Sans" pitchFamily="2"/>
              </a:rPr>
              <a:t>LIBERO</a:t>
            </a: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5D831D83-3805-8DD8-1BCE-A76E2A055126}"/>
              </a:ext>
            </a:extLst>
          </p:cNvPr>
          <p:cNvSpPr txBox="1"/>
          <p:nvPr/>
        </p:nvSpPr>
        <p:spPr>
          <a:xfrm>
            <a:off x="1128263" y="4058347"/>
            <a:ext cx="6595603" cy="1477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Proprio per evitare questa confusione è nato il movimento </a:t>
            </a:r>
            <a:r>
              <a:rPr lang="it-IT" sz="7200" b="1" i="0" u="none" strike="noStrike" kern="1200" cap="none" spc="0" baseline="0" dirty="0" err="1">
                <a:solidFill>
                  <a:srgbClr val="00B0F0"/>
                </a:solidFill>
                <a:uFillTx/>
                <a:latin typeface="Calibri"/>
              </a:rPr>
              <a:t>OpenSource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3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6DE23B6-67E4-D703-DAC0-4BF556304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10344" cy="38189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B07CA0-9C73-5042-1290-4B7489D08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63" y="3162749"/>
            <a:ext cx="6569337" cy="36952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B5A886E-BEA6-7DDC-9546-E84DA128C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39" y="8903"/>
            <a:ext cx="6673361" cy="342009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2DA80AE-0E50-9452-0B2D-D2B85D981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355"/>
            <a:ext cx="5675471" cy="354464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FD770F0-DCFD-CF9D-42BC-31949956D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27" y="1315123"/>
            <a:ext cx="6569336" cy="36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3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35BE0BA-8DE4-4141-8E38-003F9F625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9943" cy="37459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42EAAC8-7E62-AB11-C1FD-71EC4E9D8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33" y="2463501"/>
            <a:ext cx="5838568" cy="43944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D921FA1-AFD7-C3FF-7AFF-791D5DC6A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0"/>
            <a:ext cx="7458635" cy="34904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762C05B-CBB1-FF4A-531D-F10C80D01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501"/>
            <a:ext cx="5630601" cy="43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F3D8D5-2337-29A2-F2C8-EB935687D166}"/>
              </a:ext>
            </a:extLst>
          </p:cNvPr>
          <p:cNvSpPr txBox="1"/>
          <p:nvPr/>
        </p:nvSpPr>
        <p:spPr>
          <a:xfrm>
            <a:off x="1" y="527126"/>
            <a:ext cx="12113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/>
              <a:t>Slide opensource disponibili sul mio BLOG:  </a:t>
            </a:r>
            <a:r>
              <a:rPr lang="it-IT" sz="2600" b="1" dirty="0">
                <a:hlinkClick r:id="rId2"/>
              </a:rPr>
              <a:t>www.giordy.org</a:t>
            </a:r>
            <a:r>
              <a:rPr lang="it-IT" sz="2600" b="1" dirty="0"/>
              <a:t> dalle 23.30 del 5/3/2024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05760C-6B22-D1B4-EE65-7D5B3FA72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50" y="809478"/>
            <a:ext cx="7064464" cy="370779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12B6788-B039-DEC3-50CA-93A86FAF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888" y="-100417"/>
            <a:ext cx="12191999" cy="873764"/>
          </a:xfrm>
        </p:spPr>
        <p:txBody>
          <a:bodyPr>
            <a:noAutofit/>
          </a:bodyPr>
          <a:lstStyle/>
          <a:p>
            <a:pPr algn="ctr"/>
            <a:r>
              <a:rPr lang="it-IT" sz="4500" b="1" dirty="0">
                <a:solidFill>
                  <a:srgbClr val="0070C0"/>
                </a:solidFill>
                <a:latin typeface="Arial Black" panose="020B0A04020102020204" pitchFamily="34" charset="0"/>
              </a:rPr>
              <a:t>QUALCUNO HA DOMANDE DA PORCI?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1E6B561-7923-9FCA-ADFA-29BD990B6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076" y="3732052"/>
            <a:ext cx="2796585" cy="31259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09178A4-1214-F502-FC8B-4406AD071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491"/>
            <a:ext cx="2168212" cy="32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380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DejaVu Sans</vt:lpstr>
      <vt:lpstr>Ubuntu Condensed</vt:lpstr>
      <vt:lpstr>Tema di Office</vt:lpstr>
      <vt:lpstr>Presentazione standard di PowerPoint</vt:lpstr>
      <vt:lpstr>Puoi essere un sistemista se…</vt:lpstr>
      <vt:lpstr>Imparerai…</vt:lpstr>
      <vt:lpstr>Presentazione standard di PowerPoint</vt:lpstr>
      <vt:lpstr>Unica premesse del corso</vt:lpstr>
      <vt:lpstr>Presentazione standard di PowerPoint</vt:lpstr>
      <vt:lpstr>Presentazione standard di PowerPoint</vt:lpstr>
      <vt:lpstr>Presentazione standard di PowerPoint</vt:lpstr>
      <vt:lpstr>QUALCUNO HA DOMANDE DA PORCI?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Giordano Lanzi</dc:creator>
  <cp:lastModifiedBy>Giordano Lanzi</cp:lastModifiedBy>
  <cp:revision>3</cp:revision>
  <dcterms:created xsi:type="dcterms:W3CDTF">2024-03-04T20:05:01Z</dcterms:created>
  <dcterms:modified xsi:type="dcterms:W3CDTF">2024-03-04T22:37:06Z</dcterms:modified>
</cp:coreProperties>
</file>